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69" d="100"/>
          <a:sy n="69" d="100"/>
        </p:scale>
        <p:origin x="1416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9DE1FF-C06F-4988-BD3C-41BBD34DF0C2}" type="datetimeFigureOut">
              <a:rPr lang="ru-RU" smtClean="0"/>
              <a:t>06.10.2020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F33A86-6476-4D18-96F2-34CC0EDB3C4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9045657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9DE1FF-C06F-4988-BD3C-41BBD34DF0C2}" type="datetimeFigureOut">
              <a:rPr lang="ru-RU" smtClean="0"/>
              <a:t>06.10.2020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F33A86-6476-4D18-96F2-34CC0EDB3C4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954320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9DE1FF-C06F-4988-BD3C-41BBD34DF0C2}" type="datetimeFigureOut">
              <a:rPr lang="ru-RU" smtClean="0"/>
              <a:t>06.10.2020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F33A86-6476-4D18-96F2-34CC0EDB3C4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6860200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9DE1FF-C06F-4988-BD3C-41BBD34DF0C2}" type="datetimeFigureOut">
              <a:rPr lang="ru-RU" smtClean="0"/>
              <a:t>06.10.2020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F33A86-6476-4D18-96F2-34CC0EDB3C4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4896131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9DE1FF-C06F-4988-BD3C-41BBD34DF0C2}" type="datetimeFigureOut">
              <a:rPr lang="ru-RU" smtClean="0"/>
              <a:t>06.10.2020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F33A86-6476-4D18-96F2-34CC0EDB3C4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0864130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9DE1FF-C06F-4988-BD3C-41BBD34DF0C2}" type="datetimeFigureOut">
              <a:rPr lang="ru-RU" smtClean="0"/>
              <a:t>06.10.2020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F33A86-6476-4D18-96F2-34CC0EDB3C4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5775997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9DE1FF-C06F-4988-BD3C-41BBD34DF0C2}" type="datetimeFigureOut">
              <a:rPr lang="ru-RU" smtClean="0"/>
              <a:t>06.10.2020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F33A86-6476-4D18-96F2-34CC0EDB3C4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5219736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9DE1FF-C06F-4988-BD3C-41BBD34DF0C2}" type="datetimeFigureOut">
              <a:rPr lang="ru-RU" smtClean="0"/>
              <a:t>06.10.2020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F33A86-6476-4D18-96F2-34CC0EDB3C4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1749234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9DE1FF-C06F-4988-BD3C-41BBD34DF0C2}" type="datetimeFigureOut">
              <a:rPr lang="ru-RU" smtClean="0"/>
              <a:t>06.10.2020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F33A86-6476-4D18-96F2-34CC0EDB3C4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4620130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9DE1FF-C06F-4988-BD3C-41BBD34DF0C2}" type="datetimeFigureOut">
              <a:rPr lang="ru-RU" smtClean="0"/>
              <a:t>06.10.2020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F33A86-6476-4D18-96F2-34CC0EDB3C4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8356040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9DE1FF-C06F-4988-BD3C-41BBD34DF0C2}" type="datetimeFigureOut">
              <a:rPr lang="ru-RU" smtClean="0"/>
              <a:t>06.10.2020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F33A86-6476-4D18-96F2-34CC0EDB3C4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128440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69DE1FF-C06F-4988-BD3C-41BBD34DF0C2}" type="datetimeFigureOut">
              <a:rPr lang="ru-RU" smtClean="0"/>
              <a:t>06.10.2020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AF33A86-6476-4D18-96F2-34CC0EDB3C4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839425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27384"/>
            <a:ext cx="9163050" cy="6877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31137" y="2423623"/>
            <a:ext cx="8229600" cy="1143000"/>
          </a:xfrm>
        </p:spPr>
        <p:txBody>
          <a:bodyPr>
            <a:noAutofit/>
          </a:bodyPr>
          <a:lstStyle/>
          <a:p>
            <a:r>
              <a:rPr lang="kk-KZ" b="1" dirty="0">
                <a:solidFill>
                  <a:schemeClr val="bg1"/>
                </a:solidFill>
              </a:rPr>
              <a:t>БАТПАҚТАРДА ТОПЫРАҚ ҮЙІНДІСІН ТҰРҒЫЗУ</a:t>
            </a:r>
            <a:endParaRPr lang="ru-RU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473735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63050" cy="6877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6725" y="476672"/>
            <a:ext cx="8229600" cy="1143000"/>
          </a:xfrm>
        </p:spPr>
        <p:txBody>
          <a:bodyPr>
            <a:normAutofit/>
          </a:bodyPr>
          <a:lstStyle/>
          <a:p>
            <a:r>
              <a:rPr lang="kk-KZ" sz="2800" b="1" dirty="0">
                <a:latin typeface="Times New Roman" pitchFamily="18" charset="0"/>
                <a:cs typeface="Times New Roman" pitchFamily="18" charset="0"/>
              </a:rPr>
              <a:t>Батпақтар түрлері және оларда үйінді </a:t>
            </a:r>
            <a:r>
              <a:rPr lang="kk-KZ" sz="2800" b="1" dirty="0">
                <a:latin typeface="Times New Roman" pitchFamily="18" charset="0"/>
                <a:cs typeface="Times New Roman" pitchFamily="18" charset="0"/>
              </a:rPr>
              <a:t/>
            </a:r>
            <a:br>
              <a:rPr lang="kk-KZ" sz="2800" b="1" dirty="0">
                <a:latin typeface="Times New Roman" pitchFamily="18" charset="0"/>
                <a:cs typeface="Times New Roman" pitchFamily="18" charset="0"/>
              </a:rPr>
            </a:br>
            <a:r>
              <a:rPr lang="kk-KZ" sz="2800" b="1" dirty="0">
                <a:latin typeface="Times New Roman" pitchFamily="18" charset="0"/>
                <a:cs typeface="Times New Roman" pitchFamily="18" charset="0"/>
              </a:rPr>
              <a:t>тұрғызу </a:t>
            </a:r>
            <a:r>
              <a:rPr lang="kk-KZ" sz="2800" b="1" dirty="0">
                <a:latin typeface="Times New Roman" pitchFamily="18" charset="0"/>
                <a:cs typeface="Times New Roman" pitchFamily="18" charset="0"/>
              </a:rPr>
              <a:t>тәсілдері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kk-KZ" dirty="0">
                <a:latin typeface="Times New Roman" pitchFamily="18" charset="0"/>
                <a:cs typeface="Times New Roman" pitchFamily="18" charset="0"/>
              </a:rPr>
              <a:t>Қорек алу түріне байланысты батпақтар бөлінеді</a:t>
            </a:r>
            <a:r>
              <a:rPr lang="kk-KZ" dirty="0" smtClean="0">
                <a:latin typeface="Times New Roman" pitchFamily="18" charset="0"/>
                <a:cs typeface="Times New Roman" pitchFamily="18" charset="0"/>
              </a:rPr>
              <a:t>:</a:t>
            </a:r>
          </a:p>
          <a:p>
            <a:pPr lvl="0"/>
            <a:r>
              <a:rPr lang="kk-KZ" dirty="0">
                <a:latin typeface="Times New Roman" pitchFamily="18" charset="0"/>
                <a:cs typeface="Times New Roman" pitchFamily="18" charset="0"/>
              </a:rPr>
              <a:t>төменгі, топырақ асты суларымен қоректенеді. Мұндай батпақтар құрамында жақсы шіріген тығыз ағаштар, шөптер және мүкті шым тезек;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pPr lvl="0"/>
            <a:r>
              <a:rPr lang="kk-KZ" dirty="0">
                <a:latin typeface="Times New Roman" pitchFamily="18" charset="0"/>
                <a:cs typeface="Times New Roman" pitchFamily="18" charset="0"/>
              </a:rPr>
              <a:t>үстіңгі, құрғақ жердің батпақталуынан пайда болады. Шым тезек аз шіру дәрежесімен және аз тығыздығымен сипатталынады;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r>
              <a:rPr lang="kk-KZ" dirty="0">
                <a:latin typeface="Times New Roman" pitchFamily="18" charset="0"/>
                <a:cs typeface="Times New Roman" pitchFamily="18" charset="0"/>
              </a:rPr>
              <a:t>өтпелі, топырақтан және атмосферадан қоректенеді. Шым тезек төменгі және үстіңгі батпақтардың ортасындағы қасиет көрсетеді.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563043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63050" cy="6877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66725" y="1175545"/>
            <a:ext cx="8229600" cy="452596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kk-KZ" dirty="0">
                <a:latin typeface="Times New Roman" pitchFamily="18" charset="0"/>
                <a:cs typeface="Times New Roman" pitchFamily="18" charset="0"/>
              </a:rPr>
              <a:t>Құрылымына байланысты батпақтарды үш түрге бөлуге болады</a:t>
            </a:r>
            <a:r>
              <a:rPr lang="kk-KZ" dirty="0" smtClean="0">
                <a:latin typeface="Times New Roman" pitchFamily="18" charset="0"/>
                <a:cs typeface="Times New Roman" pitchFamily="18" charset="0"/>
              </a:rPr>
              <a:t>:</a:t>
            </a:r>
          </a:p>
          <a:p>
            <a:pPr lvl="0"/>
            <a:r>
              <a:rPr lang="kk-KZ" dirty="0">
                <a:latin typeface="Times New Roman" pitchFamily="18" charset="0"/>
                <a:cs typeface="Times New Roman" pitchFamily="18" charset="0"/>
              </a:rPr>
              <a:t>I түр – түбіне дейін берік консистенциялы шым тезекпен толған батпақтар;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pPr lvl="0"/>
            <a:r>
              <a:rPr lang="kk-KZ" dirty="0">
                <a:latin typeface="Times New Roman" pitchFamily="18" charset="0"/>
                <a:cs typeface="Times New Roman" pitchFamily="18" charset="0"/>
              </a:rPr>
              <a:t>II түр – түбіне дейін әлсіз консистенциялы шым тезекпен толған батпақтар (сапропель);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r>
              <a:rPr lang="kk-KZ" dirty="0">
                <a:latin typeface="Times New Roman" pitchFamily="18" charset="0"/>
                <a:cs typeface="Times New Roman" pitchFamily="18" charset="0"/>
              </a:rPr>
              <a:t>III түр – суда немесе сапропельде қалқып жүрген шым тезекті батпақтар (қалқымалы).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6629770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63050" cy="6877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3568" y="764704"/>
            <a:ext cx="8229600" cy="1143000"/>
          </a:xfrm>
        </p:spPr>
        <p:txBody>
          <a:bodyPr>
            <a:noAutofit/>
          </a:bodyPr>
          <a:lstStyle/>
          <a:p>
            <a:pPr algn="just"/>
            <a:r>
              <a:rPr lang="kk-KZ" sz="2400" b="1" dirty="0"/>
              <a:t>Батпақтар түріне және автомобиль жолының санатына байланысты батпақтарда жол салу технологияларының түрлері:</a:t>
            </a:r>
            <a:endParaRPr lang="ru-RU" sz="2400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66725" y="1988842"/>
            <a:ext cx="8229600" cy="4525963"/>
          </a:xfrm>
        </p:spPr>
        <p:txBody>
          <a:bodyPr>
            <a:normAutofit/>
          </a:bodyPr>
          <a:lstStyle/>
          <a:p>
            <a:pPr lvl="0"/>
            <a:r>
              <a:rPr lang="kk-KZ" dirty="0">
                <a:latin typeface="Times New Roman" pitchFamily="18" charset="0"/>
                <a:cs typeface="Times New Roman" pitchFamily="18" charset="0"/>
              </a:rPr>
              <a:t>батпақ бетіне шым тезекті алмай үйінді тұрғызу;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pPr lvl="0"/>
            <a:r>
              <a:rPr lang="kk-KZ" dirty="0">
                <a:latin typeface="Times New Roman" pitchFamily="18" charset="0"/>
                <a:cs typeface="Times New Roman" pitchFamily="18" charset="0"/>
              </a:rPr>
              <a:t>толық немесе жартылай шым тезекті алу арқылы үйінді тұрғызу;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pPr lvl="0"/>
            <a:r>
              <a:rPr lang="kk-KZ" dirty="0">
                <a:latin typeface="Times New Roman" pitchFamily="18" charset="0"/>
                <a:cs typeface="Times New Roman" pitchFamily="18" charset="0"/>
              </a:rPr>
              <a:t>шым тезек үстіне үйінді тұрғызу, кейін үйінді батпақтың минералды түбіне дейін отырады;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r>
              <a:rPr lang="kk-KZ" dirty="0">
                <a:latin typeface="Times New Roman" pitchFamily="18" charset="0"/>
                <a:cs typeface="Times New Roman" pitchFamily="18" charset="0"/>
              </a:rPr>
              <a:t>дренажды арықтар немесе тік дрендер көмегімен батпақ бетіне үйінді тұрғызу.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2432381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63050" cy="6877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kk-KZ" sz="3200" b="1" dirty="0">
                <a:latin typeface="Times New Roman" pitchFamily="18" charset="0"/>
                <a:cs typeface="Times New Roman" pitchFamily="18" charset="0"/>
              </a:rPr>
              <a:t>Батпақ бетінде үйінді тұрғызу</a:t>
            </a:r>
            <a:endParaRPr lang="ru-RU" sz="3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600203"/>
            <a:ext cx="8229600" cy="2332855"/>
          </a:xfrm>
        </p:spPr>
        <p:txBody>
          <a:bodyPr>
            <a:normAutofit fontScale="92500" lnSpcReduction="20000"/>
          </a:bodyPr>
          <a:lstStyle/>
          <a:p>
            <a:pPr lvl="0"/>
            <a:r>
              <a:rPr lang="kk-KZ" dirty="0">
                <a:latin typeface="Times New Roman" pitchFamily="18" charset="0"/>
                <a:cs typeface="Times New Roman" pitchFamily="18" charset="0"/>
              </a:rPr>
              <a:t>батпақты құрғату;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pPr lvl="0"/>
            <a:r>
              <a:rPr lang="kk-KZ" dirty="0">
                <a:latin typeface="Times New Roman" pitchFamily="18" charset="0"/>
                <a:cs typeface="Times New Roman" pitchFamily="18" charset="0"/>
              </a:rPr>
              <a:t>үйінді денесіне топырақтар қабаты арасына матасыз синтетикалық материалдардан (НСМ) конструктивті қабатша орнату;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pPr lvl="0"/>
            <a:r>
              <a:rPr lang="kk-KZ" dirty="0">
                <a:latin typeface="Times New Roman" pitchFamily="18" charset="0"/>
                <a:cs typeface="Times New Roman" pitchFamily="18" charset="0"/>
              </a:rPr>
              <a:t>алдын ала консолидациялау тәсілі;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r>
              <a:rPr lang="kk-KZ" dirty="0">
                <a:latin typeface="Times New Roman" pitchFamily="18" charset="0"/>
                <a:cs typeface="Times New Roman" pitchFamily="18" charset="0"/>
              </a:rPr>
              <a:t>уақытша жүктеу тәсілі.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" name="Рисунок 4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47664" y="4293096"/>
            <a:ext cx="5832648" cy="1944216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19931177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63050" cy="6877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836712"/>
            <a:ext cx="8229600" cy="580926"/>
          </a:xfrm>
        </p:spPr>
        <p:txBody>
          <a:bodyPr>
            <a:noAutofit/>
          </a:bodyPr>
          <a:lstStyle/>
          <a:p>
            <a:r>
              <a:rPr lang="kk-KZ" sz="3200" b="1" dirty="0">
                <a:latin typeface="Times New Roman" pitchFamily="18" charset="0"/>
                <a:cs typeface="Times New Roman" pitchFamily="18" charset="0"/>
              </a:rPr>
              <a:t>Толық немесе жартылай шым тезекті </a:t>
            </a:r>
            <a:r>
              <a:rPr lang="kk-KZ" sz="3200" b="1" dirty="0">
                <a:latin typeface="Times New Roman" pitchFamily="18" charset="0"/>
                <a:cs typeface="Times New Roman" pitchFamily="18" charset="0"/>
              </a:rPr>
              <a:t/>
            </a:r>
            <a:br>
              <a:rPr lang="kk-KZ" sz="3200" b="1" dirty="0">
                <a:latin typeface="Times New Roman" pitchFamily="18" charset="0"/>
                <a:cs typeface="Times New Roman" pitchFamily="18" charset="0"/>
              </a:rPr>
            </a:br>
            <a:r>
              <a:rPr lang="kk-KZ" sz="3200" b="1" dirty="0">
                <a:latin typeface="Times New Roman" pitchFamily="18" charset="0"/>
                <a:cs typeface="Times New Roman" pitchFamily="18" charset="0"/>
              </a:rPr>
              <a:t>алу </a:t>
            </a:r>
            <a:r>
              <a:rPr lang="kk-KZ" sz="3200" b="1" dirty="0">
                <a:latin typeface="Times New Roman" pitchFamily="18" charset="0"/>
                <a:cs typeface="Times New Roman" pitchFamily="18" charset="0"/>
              </a:rPr>
              <a:t>арқылы үйінді тұрғызу</a:t>
            </a:r>
            <a:endParaRPr lang="ru-RU" sz="3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66725" y="2276874"/>
            <a:ext cx="8229600" cy="3705275"/>
          </a:xfrm>
        </p:spPr>
        <p:txBody>
          <a:bodyPr/>
          <a:lstStyle/>
          <a:p>
            <a:pPr lvl="0"/>
            <a:r>
              <a:rPr lang="kk-KZ" dirty="0">
                <a:latin typeface="Times New Roman" pitchFamily="18" charset="0"/>
                <a:cs typeface="Times New Roman" pitchFamily="18" charset="0"/>
              </a:rPr>
              <a:t>механикалық тәсілмен;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pPr lvl="0"/>
            <a:r>
              <a:rPr lang="kk-KZ" dirty="0">
                <a:latin typeface="Times New Roman" pitchFamily="18" charset="0"/>
                <a:cs typeface="Times New Roman" pitchFamily="18" charset="0"/>
              </a:rPr>
              <a:t>жару тәсілімен;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r>
              <a:rPr lang="kk-KZ" dirty="0">
                <a:latin typeface="Times New Roman" pitchFamily="18" charset="0"/>
                <a:cs typeface="Times New Roman" pitchFamily="18" charset="0"/>
              </a:rPr>
              <a:t>гидромеханика тәсілімен.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520187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63050" cy="6877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9552" y="260648"/>
            <a:ext cx="8229600" cy="1143000"/>
          </a:xfrm>
        </p:spPr>
        <p:txBody>
          <a:bodyPr>
            <a:normAutofit/>
          </a:bodyPr>
          <a:lstStyle/>
          <a:p>
            <a:r>
              <a:rPr lang="kk-KZ" sz="2800" b="1" dirty="0">
                <a:latin typeface="Times New Roman" pitchFamily="18" charset="0"/>
                <a:cs typeface="Times New Roman" pitchFamily="18" charset="0"/>
              </a:rPr>
              <a:t>Шым тезек алуда жұмысты </a:t>
            </a:r>
            <a:r>
              <a:rPr lang="kk-KZ" sz="2800" b="1" dirty="0">
                <a:latin typeface="Times New Roman" pitchFamily="18" charset="0"/>
                <a:cs typeface="Times New Roman" pitchFamily="18" charset="0"/>
              </a:rPr>
              <a:t/>
            </a:r>
            <a:br>
              <a:rPr lang="kk-KZ" sz="2800" b="1" dirty="0">
                <a:latin typeface="Times New Roman" pitchFamily="18" charset="0"/>
                <a:cs typeface="Times New Roman" pitchFamily="18" charset="0"/>
              </a:rPr>
            </a:br>
            <a:r>
              <a:rPr lang="kk-KZ" sz="2800" b="1" dirty="0">
                <a:latin typeface="Times New Roman" pitchFamily="18" charset="0"/>
                <a:cs typeface="Times New Roman" pitchFamily="18" charset="0"/>
              </a:rPr>
              <a:t>ұйымдастыру </a:t>
            </a:r>
            <a:r>
              <a:rPr lang="kk-KZ" sz="2800" b="1" dirty="0">
                <a:latin typeface="Times New Roman" pitchFamily="18" charset="0"/>
                <a:cs typeface="Times New Roman" pitchFamily="18" charset="0"/>
              </a:rPr>
              <a:t>схемасы</a:t>
            </a:r>
            <a:endParaRPr lang="ru-RU" sz="28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Рисунок 3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1412776"/>
            <a:ext cx="4176464" cy="4627240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Прямоугольник 4"/>
          <p:cNvSpPr/>
          <p:nvPr/>
        </p:nvSpPr>
        <p:spPr>
          <a:xfrm>
            <a:off x="4656292" y="1772816"/>
            <a:ext cx="4114087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k-KZ" dirty="0"/>
              <a:t>а – экскаватор батпақ бетімен қозғалады; б – экскаватор салынатын үйінді үстімен қозғалады;</a:t>
            </a:r>
            <a:endParaRPr lang="ru-RU" dirty="0"/>
          </a:p>
          <a:p>
            <a:r>
              <a:rPr lang="kk-KZ" dirty="0"/>
              <a:t> 1 – шым тезекті экскаватормен өндеу; 2 – автомобиль-самосвалдармен топырақты жеткізу; 3 – бульдозерлермен топырақты қабатпен жаю; 4 – траншеяға бульдозермен топырақты жылжыту; 5 – бульдозермен траншеядан алынған шым тезекті тегістеу. Жұмыс алымының реттері рим цифрларымен белгіленген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25743166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63050" cy="6877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" name="Рисунок 3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44396" y="836713"/>
            <a:ext cx="5339364" cy="1668958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Прямоугольник 4"/>
          <p:cNvSpPr/>
          <p:nvPr/>
        </p:nvSpPr>
        <p:spPr>
          <a:xfrm>
            <a:off x="1547664" y="2505670"/>
            <a:ext cx="6696744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k-KZ" sz="2000" dirty="0">
                <a:latin typeface="Times New Roman" pitchFamily="18" charset="0"/>
                <a:cs typeface="Times New Roman" pitchFamily="18" charset="0"/>
              </a:rPr>
              <a:t>Бойлық траншеялармен шым тезекті алу схемасы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kk-KZ" sz="2000" dirty="0">
                <a:latin typeface="Times New Roman" pitchFamily="18" charset="0"/>
                <a:cs typeface="Times New Roman" pitchFamily="18" charset="0"/>
              </a:rPr>
              <a:t>I – остік, II – бүйірлік траншея;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" name="Рисунок 5"/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44396" y="3429000"/>
            <a:ext cx="5591900" cy="1944216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Прямоугольник 6"/>
          <p:cNvSpPr/>
          <p:nvPr/>
        </p:nvSpPr>
        <p:spPr>
          <a:xfrm>
            <a:off x="1644396" y="5376861"/>
            <a:ext cx="5879932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k-KZ" sz="2000" dirty="0">
                <a:latin typeface="Times New Roman" pitchFamily="18" charset="0"/>
                <a:cs typeface="Times New Roman" pitchFamily="18" charset="0"/>
              </a:rPr>
              <a:t>Көлденең траншеялармен шым тезекті алу схемасы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8517451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63050" cy="6877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11560" y="438735"/>
            <a:ext cx="8229600" cy="1143000"/>
          </a:xfrm>
        </p:spPr>
        <p:txBody>
          <a:bodyPr>
            <a:normAutofit/>
          </a:bodyPr>
          <a:lstStyle/>
          <a:p>
            <a:r>
              <a:rPr lang="kk-KZ" sz="2800" b="1" dirty="0">
                <a:latin typeface="Times New Roman" pitchFamily="18" charset="0"/>
                <a:cs typeface="Times New Roman" pitchFamily="18" charset="0"/>
              </a:rPr>
              <a:t>Дренажды арықтар немесе тік дрендер </a:t>
            </a:r>
            <a:r>
              <a:rPr lang="kk-KZ" sz="2800" b="1" dirty="0">
                <a:latin typeface="Times New Roman" pitchFamily="18" charset="0"/>
                <a:cs typeface="Times New Roman" pitchFamily="18" charset="0"/>
              </a:rPr>
              <a:t/>
            </a:r>
            <a:br>
              <a:rPr lang="kk-KZ" sz="2800" b="1" dirty="0">
                <a:latin typeface="Times New Roman" pitchFamily="18" charset="0"/>
                <a:cs typeface="Times New Roman" pitchFamily="18" charset="0"/>
              </a:rPr>
            </a:br>
            <a:r>
              <a:rPr lang="kk-KZ" sz="2800" b="1" dirty="0">
                <a:latin typeface="Times New Roman" pitchFamily="18" charset="0"/>
                <a:cs typeface="Times New Roman" pitchFamily="18" charset="0"/>
              </a:rPr>
              <a:t>көмегімен батпақ </a:t>
            </a:r>
            <a:r>
              <a:rPr lang="kk-KZ" sz="2800" b="1" dirty="0">
                <a:latin typeface="Times New Roman" pitchFamily="18" charset="0"/>
                <a:cs typeface="Times New Roman" pitchFamily="18" charset="0"/>
              </a:rPr>
              <a:t>бетіне үйінді тұрғызу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Рисунок 3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69259" y="1628802"/>
            <a:ext cx="5355071" cy="3393901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Прямоугольник 4"/>
          <p:cNvSpPr/>
          <p:nvPr/>
        </p:nvSpPr>
        <p:spPr>
          <a:xfrm>
            <a:off x="1053134" y="5244793"/>
            <a:ext cx="7839347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k-KZ" sz="2000" dirty="0">
                <a:latin typeface="Times New Roman" pitchFamily="18" charset="0"/>
                <a:cs typeface="Times New Roman" pitchFamily="18" charset="0"/>
              </a:rPr>
              <a:t>1 - көп шөмішті экскаваторлармен орлар қазу; 2 – бульдозерлермен арықтарды толтыру және үйіндіде топырақтарды қабатпен жаю; 3 – автомобиль-самосвалдармен топырақ жеткізу; I - V – арықтар жасау реттері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8513418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63050" cy="6877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" name="Рисунок 3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3739" y="1268760"/>
            <a:ext cx="7056784" cy="3333750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Прямоугольник 4"/>
          <p:cNvSpPr/>
          <p:nvPr/>
        </p:nvSpPr>
        <p:spPr>
          <a:xfrm>
            <a:off x="683568" y="4941170"/>
            <a:ext cx="7992888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k-KZ" sz="2000" dirty="0">
                <a:latin typeface="Times New Roman" pitchFamily="18" charset="0"/>
                <a:cs typeface="Times New Roman" pitchFamily="18" charset="0"/>
              </a:rPr>
              <a:t>1 – бульдозермен жұмыс қабатын жылжыту; 2 – құммен толтырылған дрен орналастыру; 3 – жобалық белгіге дейін топырақ үйіндісін өсіру; 4 – топырақ отыруын бақылау; 5 – жүктегіш қабатты алу; 6 – топырақ үйіндісін нығыздау; 7 – жол жамылғысын тұрғызу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00764669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Тема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Тема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</TotalTime>
  <Words>387</Words>
  <Application>Microsoft Office PowerPoint</Application>
  <PresentationFormat>Экран (4:3)</PresentationFormat>
  <Paragraphs>33</Paragraphs>
  <Slides>10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5" baseType="lpstr">
      <vt:lpstr>Arial</vt:lpstr>
      <vt:lpstr>Calibri</vt:lpstr>
      <vt:lpstr>Calibri Light</vt:lpstr>
      <vt:lpstr>Times New Roman</vt:lpstr>
      <vt:lpstr>Тема Office</vt:lpstr>
      <vt:lpstr>БАТПАҚТАРДА ТОПЫРАҚ ҮЙІНДІСІН ТҰРҒЫЗУ</vt:lpstr>
      <vt:lpstr>Батпақтар түрлері және оларда үйінді  тұрғызу тәсілдері</vt:lpstr>
      <vt:lpstr>Презентация PowerPoint</vt:lpstr>
      <vt:lpstr>Батпақтар түріне және автомобиль жолының санатына байланысты батпақтарда жол салу технологияларының түрлері:</vt:lpstr>
      <vt:lpstr>Батпақ бетінде үйінді тұрғызу</vt:lpstr>
      <vt:lpstr>Толық немесе жартылай шым тезекті  алу арқылы үйінді тұрғызу</vt:lpstr>
      <vt:lpstr>Шым тезек алуда жұмысты  ұйымдастыру схемасы</vt:lpstr>
      <vt:lpstr>Презентация PowerPoint</vt:lpstr>
      <vt:lpstr>Дренажды арықтар немесе тік дрендер  көмегімен батпақ бетіне үйінді тұрғызу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БАТПАҚТАРДА ТОПЫРАҚ ҮЙІНДІСІН ТҰРҒЫЗУ</dc:title>
  <dc:creator>Bakytbek</dc:creator>
  <cp:lastModifiedBy>Bakytbek</cp:lastModifiedBy>
  <cp:revision>1</cp:revision>
  <dcterms:created xsi:type="dcterms:W3CDTF">2020-10-06T16:19:26Z</dcterms:created>
  <dcterms:modified xsi:type="dcterms:W3CDTF">2020-10-06T16:20:30Z</dcterms:modified>
</cp:coreProperties>
</file>